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8" r:id="rId6"/>
    <p:sldId id="264" r:id="rId7"/>
    <p:sldId id="272" r:id="rId8"/>
    <p:sldId id="269" r:id="rId9"/>
    <p:sldId id="270" r:id="rId10"/>
    <p:sldId id="271" r:id="rId11"/>
    <p:sldId id="263" r:id="rId1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2C779-3600-4D71-B280-BE4A77E03917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925D-D3CE-4B06-A260-2533073A8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89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5A88510-8C7A-4F60-9494-EA442D60DD1A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BA7726-0CDD-45EF-9FFC-EF353E628F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752600"/>
          </a:xfrm>
        </p:spPr>
        <p:txBody>
          <a:bodyPr>
            <a:noAutofit/>
          </a:bodyPr>
          <a:lstStyle/>
          <a:p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sz="4400" b="1" dirty="0" smtClean="0"/>
              <a:t>正修科技大學</a:t>
            </a:r>
            <a:r>
              <a:rPr lang="en-US" altLang="zh-TW" sz="4400" b="1" smtClean="0"/>
              <a:t/>
            </a:r>
            <a:br>
              <a:rPr lang="en-US" altLang="zh-TW" sz="4400" b="1" smtClean="0"/>
            </a:br>
            <a:r>
              <a:rPr lang="en-US" altLang="zh-TW" sz="4400" b="1" smtClean="0"/>
              <a:t>109</a:t>
            </a:r>
            <a:r>
              <a:rPr lang="zh-TW" altLang="zh-TW" sz="4400" b="1" smtClean="0"/>
              <a:t>學年</a:t>
            </a:r>
            <a:r>
              <a:rPr lang="zh-TW" altLang="zh-TW" sz="4400" b="1" dirty="0" smtClean="0"/>
              <a:t>度</a:t>
            </a:r>
            <a:r>
              <a:rPr lang="zh-TW" altLang="en-US" sz="4400" b="1" dirty="0"/>
              <a:t>研究所甄試</a:t>
            </a:r>
            <a:r>
              <a:rPr lang="zh-TW" altLang="en-US" sz="4400" b="1" dirty="0" smtClean="0"/>
              <a:t>入</a:t>
            </a:r>
            <a:r>
              <a:rPr lang="zh-TW" altLang="en-US" sz="4400" b="1" dirty="0"/>
              <a:t>學</a:t>
            </a:r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endParaRPr lang="zh-TW" alt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D:\#05照片集\正修校景-陸克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標楷體"/>
                <a:ea typeface="標楷體"/>
              </a:rPr>
              <a:t>敬請指教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65792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、招生時程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Group 1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778821"/>
              </p:ext>
            </p:extLst>
          </p:nvPr>
        </p:nvGraphicFramePr>
        <p:xfrm>
          <a:off x="755576" y="1484784"/>
          <a:ext cx="7724775" cy="5098995"/>
        </p:xfrm>
        <a:graphic>
          <a:graphicData uri="http://schemas.openxmlformats.org/drawingml/2006/table">
            <a:tbl>
              <a:tblPr/>
              <a:tblGrid>
                <a:gridCol w="20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700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工 作 日 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 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備 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476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網路登錄報名日期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即日起至</a:t>
                      </a:r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日（五）止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報名資料郵寄於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10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8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11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截止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 (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以郵戳為憑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。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報名資料現場繳交於每週一至週五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09:00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至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16:00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，地點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: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綜合大樓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3F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招生處，於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108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年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11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月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22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日截止。</a:t>
                      </a:r>
                      <a:endParaRPr kumimoji="0" lang="zh-TW" sz="1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0" marR="0" marT="114300" marB="11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00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開放准考證下載</a:t>
                      </a:r>
                      <a:endParaRPr kumimoji="1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日（一）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778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請考生於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12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月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02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日下午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17:00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後於網路登錄報名系統「我的資料」自行下載列印。</a:t>
                      </a:r>
                      <a:endParaRPr kumimoji="0" lang="zh-TW" altLang="en-US" sz="14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900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甄試日期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日（五）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網路成績查詢</a:t>
                      </a:r>
                      <a:endParaRPr kumimoji="1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日（三）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900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錄取通知及公告日期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日（一）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下午</a:t>
                      </a:r>
                      <a:r>
                        <a:rPr kumimoji="0"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14:00</a:t>
                      </a:r>
                      <a:r>
                        <a:rPr kumimoji="0" lang="zh-TW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後於網路登錄報名系統處開放正備取生查詢，並寄發錄取通知單。</a:t>
                      </a:r>
                      <a:endParaRPr kumimoji="0" lang="zh-TW" altLang="en-US" sz="14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84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錄取生報到日期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日（五）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65792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US" altLang="zh-TW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、招生名額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80158"/>
              </p:ext>
            </p:extLst>
          </p:nvPr>
        </p:nvGraphicFramePr>
        <p:xfrm>
          <a:off x="683568" y="1628803"/>
          <a:ext cx="7992889" cy="453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7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02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編號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所</a:t>
                      </a:r>
                      <a:r>
                        <a:rPr lang="en-US" sz="1200" kern="100">
                          <a:effectLst/>
                        </a:rPr>
                        <a:t>  </a:t>
                      </a:r>
                      <a:r>
                        <a:rPr lang="zh-TW" sz="1200" kern="100">
                          <a:effectLst/>
                        </a:rPr>
                        <a:t>別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班別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招生名額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營建工程碩士班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一般生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電子工程系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碩士班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一般生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r>
                        <a:rPr lang="zh-TW" sz="1200" kern="100" dirty="0">
                          <a:effectLst/>
                        </a:rPr>
                        <a:t>名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zh-TW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機電工程碩士班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碩士班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一般生</a:t>
                      </a:r>
                      <a:r>
                        <a:rPr kumimoji="0"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zh-TW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名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電機工程系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碩士班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一般生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工業工程與管理系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一般生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資訊工程系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一般生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經營管理碩士班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一般生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資訊管理系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一般生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金融管理系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一般生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1651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化妝品與時尚彩妝系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一般</a:t>
                      </a:r>
                      <a:r>
                        <a:rPr lang="zh-TW" sz="1200" kern="100" dirty="0" smtClean="0">
                          <a:effectLst/>
                        </a:rPr>
                        <a:t>生</a:t>
                      </a:r>
                      <a:r>
                        <a:rPr lang="en-US" altLang="zh-TW" sz="1200" kern="100" dirty="0">
                          <a:effectLst/>
                        </a:rPr>
                        <a:t>6</a:t>
                      </a:r>
                      <a:r>
                        <a:rPr lang="zh-TW" sz="1200" kern="100" dirty="0" smtClean="0">
                          <a:effectLst/>
                        </a:rPr>
                        <a:t>名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休閒與運動管理系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一般</a:t>
                      </a:r>
                      <a:r>
                        <a:rPr lang="zh-TW" sz="1200" kern="100" dirty="0" smtClean="0">
                          <a:effectLst/>
                        </a:rPr>
                        <a:t>生</a:t>
                      </a:r>
                      <a:r>
                        <a:rPr lang="en-US" altLang="zh-TW" sz="1200" kern="100" dirty="0">
                          <a:effectLst/>
                        </a:rPr>
                        <a:t>5</a:t>
                      </a:r>
                      <a:r>
                        <a:rPr lang="zh-TW" sz="1200" kern="100" dirty="0" smtClean="0">
                          <a:effectLst/>
                        </a:rPr>
                        <a:t>名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幼兒保育系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一般</a:t>
                      </a:r>
                      <a:r>
                        <a:rPr lang="zh-TW" sz="1200" kern="100" dirty="0" smtClean="0">
                          <a:effectLst/>
                        </a:rPr>
                        <a:t>生</a:t>
                      </a:r>
                      <a:r>
                        <a:rPr lang="en-US" altLang="zh-TW" sz="1200" kern="100" dirty="0">
                          <a:effectLst/>
                        </a:rPr>
                        <a:t>5</a:t>
                      </a:r>
                      <a:r>
                        <a:rPr lang="zh-TW" sz="1200" kern="100" dirty="0" smtClean="0">
                          <a:effectLst/>
                        </a:rPr>
                        <a:t>名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131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文創設計與藝術保存碩士班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碩士班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一般</a:t>
                      </a:r>
                      <a:r>
                        <a:rPr lang="zh-TW" sz="1200" kern="100" dirty="0" smtClean="0">
                          <a:effectLst/>
                        </a:rPr>
                        <a:t>生</a:t>
                      </a:r>
                      <a:r>
                        <a:rPr lang="en-US" altLang="zh-TW" sz="1200" kern="100" dirty="0">
                          <a:effectLst/>
                        </a:rPr>
                        <a:t>5</a:t>
                      </a:r>
                      <a:r>
                        <a:rPr lang="zh-TW" sz="1200" kern="100" dirty="0" smtClean="0">
                          <a:effectLst/>
                        </a:rPr>
                        <a:t>名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65792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US" altLang="zh-TW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、報名資格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12968" cy="4572000"/>
          </a:xfrm>
        </p:spPr>
        <p:txBody>
          <a:bodyPr/>
          <a:lstStyle/>
          <a:p>
            <a:pPr eaLnBrk="0" hangingPunct="0"/>
            <a:r>
              <a:rPr lang="zh-TW" altLang="en-US" sz="2800" dirty="0" smtClean="0">
                <a:latin typeface="標楷體" pitchFamily="65" charset="-120"/>
                <a:cs typeface="Times New Roman" pitchFamily="18" charset="0"/>
              </a:rPr>
              <a:t>凡具有下列資格之一者，得報考本校研究所碩士班：</a:t>
            </a:r>
            <a:endParaRPr lang="zh-TW" altLang="en-US" sz="2800" dirty="0" smtClean="0"/>
          </a:p>
          <a:p>
            <a:pPr eaLnBrk="0" hangingPunct="0">
              <a:buNone/>
            </a:pPr>
            <a:r>
              <a:rPr lang="zh-TW" altLang="en-US" sz="2000" dirty="0" smtClean="0">
                <a:latin typeface="標楷體" pitchFamily="65" charset="-120"/>
                <a:cs typeface="Times New Roman" pitchFamily="18" charset="0"/>
              </a:rPr>
              <a:t>一、公立或已立案之私立大學或獨立學院有相關系畢業（或應屆畢業生），取得學士學位者。</a:t>
            </a:r>
            <a:endParaRPr lang="zh-TW" altLang="en-US" sz="2000" dirty="0" smtClean="0"/>
          </a:p>
          <a:p>
            <a:pPr eaLnBrk="0" hangingPunct="0">
              <a:buNone/>
            </a:pPr>
            <a:r>
              <a:rPr lang="zh-TW" altLang="en-US" sz="2000" dirty="0" smtClean="0">
                <a:latin typeface="標楷體" pitchFamily="65" charset="-120"/>
                <a:cs typeface="Times New Roman" pitchFamily="18" charset="0"/>
              </a:rPr>
              <a:t>二、符合教育部認定標準之國外大學或獨立學院有相關系畢業（或應屆畢業生），取得學士學位者。</a:t>
            </a:r>
            <a:endParaRPr lang="zh-TW" altLang="en-US" sz="2000" dirty="0" smtClean="0"/>
          </a:p>
          <a:p>
            <a:pPr eaLnBrk="0" hangingPunct="0">
              <a:buNone/>
            </a:pPr>
            <a:r>
              <a:rPr lang="zh-TW" altLang="en-US" sz="2000" dirty="0" smtClean="0">
                <a:latin typeface="標楷體" pitchFamily="65" charset="-120"/>
                <a:cs typeface="Times New Roman" pitchFamily="18" charset="0"/>
              </a:rPr>
              <a:t>三、</a:t>
            </a:r>
            <a:r>
              <a:rPr lang="zh-TW" altLang="zh-TW" sz="2000" dirty="0" smtClean="0"/>
              <a:t>合</a:t>
            </a:r>
            <a:r>
              <a:rPr lang="zh-TW" altLang="zh-TW" sz="2000" dirty="0"/>
              <a:t>於以</a:t>
            </a:r>
            <a:r>
              <a:rPr lang="zh-TW" altLang="zh-TW" sz="2000" dirty="0">
                <a:solidFill>
                  <a:srgbClr val="FF0000"/>
                </a:solidFill>
              </a:rPr>
              <a:t>同等學力</a:t>
            </a:r>
            <a:r>
              <a:rPr lang="zh-TW" altLang="zh-TW" sz="2000" dirty="0"/>
              <a:t>報考碩士班之規定者（入學大學同等學力認定標準－中華民國</a:t>
            </a:r>
            <a:r>
              <a:rPr lang="en-US" altLang="zh-TW" sz="2000" dirty="0" smtClean="0"/>
              <a:t>106 </a:t>
            </a:r>
            <a:r>
              <a:rPr lang="zh-TW" altLang="zh-TW" sz="2000" dirty="0"/>
              <a:t>年</a:t>
            </a:r>
            <a:r>
              <a:rPr lang="en-US" altLang="zh-TW" sz="2000" dirty="0" smtClean="0"/>
              <a:t>06</a:t>
            </a:r>
            <a:r>
              <a:rPr lang="zh-TW" altLang="zh-TW" sz="2000" dirty="0" smtClean="0"/>
              <a:t>月</a:t>
            </a:r>
            <a:r>
              <a:rPr lang="en-US" altLang="zh-TW" sz="2000" dirty="0" smtClean="0"/>
              <a:t>02</a:t>
            </a:r>
            <a:r>
              <a:rPr lang="zh-TW" altLang="zh-TW" sz="2000" dirty="0" smtClean="0"/>
              <a:t>日</a:t>
            </a:r>
            <a:r>
              <a:rPr lang="zh-TW" altLang="zh-TW" sz="2000" dirty="0"/>
              <a:t>修正，請</a:t>
            </a:r>
            <a:r>
              <a:rPr lang="zh-TW" altLang="zh-TW" sz="2000" dirty="0" smtClean="0"/>
              <a:t>參閱簡章</a:t>
            </a:r>
            <a:r>
              <a:rPr lang="zh-TW" altLang="zh-TW" sz="2000" dirty="0"/>
              <a:t>附錄一）。</a:t>
            </a:r>
            <a:r>
              <a:rPr lang="en-US" altLang="zh-TW" sz="2000" dirty="0"/>
              <a:t> </a:t>
            </a:r>
            <a:endParaRPr lang="zh-TW" altLang="zh-TW" sz="2000" dirty="0"/>
          </a:p>
          <a:p>
            <a:pPr eaLnBrk="0" hangingPunct="0">
              <a:buNone/>
            </a:pPr>
            <a:endParaRPr lang="zh-TW" altLang="en-US" sz="2000" dirty="0" smtClean="0">
              <a:latin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US" altLang="zh-TW" sz="43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考生</a:t>
            </a:r>
            <a:r>
              <a:rPr lang="zh-TW" altLang="zh-TW" sz="43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繳交</a:t>
            </a:r>
            <a:r>
              <a:rPr lang="zh-TW" altLang="zh-TW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資料</a:t>
            </a:r>
            <a:r>
              <a:rPr lang="en-US" altLang="zh-TW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43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成績計算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12968" cy="4572000"/>
          </a:xfrm>
        </p:spPr>
        <p:txBody>
          <a:bodyPr/>
          <a:lstStyle/>
          <a:p>
            <a:pPr eaLnBrk="0" hangingPunct="0">
              <a:buNone/>
            </a:pPr>
            <a:endParaRPr lang="zh-TW" altLang="en-US" sz="2000" dirty="0" smtClean="0">
              <a:latin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95409"/>
              </p:ext>
            </p:extLst>
          </p:nvPr>
        </p:nvGraphicFramePr>
        <p:xfrm>
          <a:off x="683568" y="1628800"/>
          <a:ext cx="8064896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50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</a:rPr>
                        <a:t>網路登錄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</a:rPr>
                        <a:t>報名</a:t>
                      </a: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</a:rPr>
                        <a:t>後請於系統上列印以下 </a:t>
                      </a:r>
                      <a:r>
                        <a:rPr lang="zh-TW" altLang="en-US" sz="1600" b="1" u="sng" kern="100" dirty="0" smtClean="0">
                          <a:solidFill>
                            <a:srgbClr val="FF0000"/>
                          </a:solidFill>
                          <a:effectLst/>
                        </a:rPr>
                        <a:t>必繳</a:t>
                      </a:r>
                      <a:r>
                        <a:rPr lang="en-US" altLang="zh-TW" sz="1600" b="1" u="sng" kern="1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zh-TW" altLang="en-US" sz="1600" b="1" u="sng" kern="100" dirty="0" smtClean="0">
                          <a:solidFill>
                            <a:srgbClr val="FF0000"/>
                          </a:solidFill>
                          <a:effectLst/>
                        </a:rPr>
                        <a:t>選繳</a:t>
                      </a: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</a:rPr>
                        <a:t> 紙本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</a:rPr>
                        <a:t>資料</a:t>
                      </a: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新細明體"/>
                          <a:ea typeface="新細明體"/>
                        </a:rPr>
                        <a:t>，並備妥後郵寄或親送至招生</a:t>
                      </a:r>
                      <a:r>
                        <a:rPr kumimoji="0"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新細明體"/>
                          <a:ea typeface="新細明體"/>
                          <a:cs typeface="+mn-cs"/>
                        </a:rPr>
                        <a:t>處</a:t>
                      </a:r>
                      <a:endParaRPr kumimoji="0" lang="zh-TW" sz="1600" b="1" kern="100" dirty="0">
                        <a:solidFill>
                          <a:srgbClr val="7030A0"/>
                        </a:solidFill>
                        <a:effectLst/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0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必繳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選繳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8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網路登錄報名表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附表一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影本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歷年成績單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正本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學歷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力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證書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影本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同等學力審查認定申請書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附表七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以同等學力報名者須繳交相關資料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自傳及履歷表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附表二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研究計畫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附表三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推薦函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附表四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其他能力證明文件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指足資證明考生相關潛力與能力之文件如研究報告、論文、專刊、各項競賽獎狀、各類證照、社團經驗、幹部證明、學術作品、創造、專題製作及其他相關成果或報告等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565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備註：書面審查資料必繳為</a:t>
                      </a:r>
                      <a:r>
                        <a:rPr kumimoji="0"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歷年成績單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自傳及履歷表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研究計畫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另選繳者為師長推薦表及其他能力證明文件。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55576" y="559098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</a:rPr>
              <a:t>總成績計算：總成績滿分為</a:t>
            </a:r>
            <a:r>
              <a:rPr lang="en-US" altLang="zh-TW" b="1" dirty="0">
                <a:solidFill>
                  <a:srgbClr val="FF0000"/>
                </a:solidFill>
              </a:rPr>
              <a:t>100</a:t>
            </a:r>
            <a:r>
              <a:rPr lang="zh-TW" altLang="zh-TW" b="1" dirty="0">
                <a:solidFill>
                  <a:srgbClr val="FF0000"/>
                </a:solidFill>
              </a:rPr>
              <a:t>分，其核計方式為書面審查成績佔</a:t>
            </a:r>
            <a:r>
              <a:rPr lang="en-US" altLang="zh-TW" b="1" dirty="0">
                <a:solidFill>
                  <a:srgbClr val="FF0000"/>
                </a:solidFill>
              </a:rPr>
              <a:t>60</a:t>
            </a:r>
            <a:r>
              <a:rPr lang="zh-TW" altLang="zh-TW" b="1" dirty="0">
                <a:solidFill>
                  <a:srgbClr val="FF0000"/>
                </a:solidFill>
              </a:rPr>
              <a:t>％，面試成績</a:t>
            </a:r>
            <a:r>
              <a:rPr lang="zh-TW" altLang="zh-TW" b="1" dirty="0" smtClean="0">
                <a:solidFill>
                  <a:srgbClr val="FF0000"/>
                </a:solidFill>
              </a:rPr>
              <a:t>佔</a:t>
            </a:r>
            <a:r>
              <a:rPr lang="en-US" altLang="zh-TW" b="1" dirty="0" smtClean="0">
                <a:solidFill>
                  <a:srgbClr val="FF0000"/>
                </a:solidFill>
              </a:rPr>
              <a:t>40</a:t>
            </a:r>
            <a:r>
              <a:rPr lang="zh-TW" altLang="zh-TW" b="1" dirty="0">
                <a:solidFill>
                  <a:srgbClr val="FF0000"/>
                </a:solidFill>
              </a:rPr>
              <a:t>％；總成績之核計以</a:t>
            </a:r>
            <a:r>
              <a:rPr lang="en-US" altLang="zh-TW" b="1" dirty="0">
                <a:solidFill>
                  <a:srgbClr val="FF0000"/>
                </a:solidFill>
              </a:rPr>
              <a:t>4</a:t>
            </a:r>
            <a:r>
              <a:rPr lang="zh-TW" altLang="zh-TW" b="1" dirty="0">
                <a:solidFill>
                  <a:srgbClr val="FF0000"/>
                </a:solidFill>
              </a:rPr>
              <a:t>捨</a:t>
            </a:r>
            <a:r>
              <a:rPr lang="en-US" altLang="zh-TW" b="1" dirty="0">
                <a:solidFill>
                  <a:srgbClr val="FF0000"/>
                </a:solidFill>
              </a:rPr>
              <a:t>5</a:t>
            </a:r>
            <a:r>
              <a:rPr lang="zh-TW" altLang="zh-TW" b="1" dirty="0">
                <a:solidFill>
                  <a:srgbClr val="FF0000"/>
                </a:solidFill>
              </a:rPr>
              <a:t>入法取至小數點第二位。</a:t>
            </a:r>
            <a:endParaRPr lang="zh-TW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9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、報名費用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入學獎勵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88560" y="1665312"/>
            <a:ext cx="8503920" cy="4572000"/>
          </a:xfrm>
        </p:spPr>
        <p:txBody>
          <a:bodyPr>
            <a:normAutofit fontScale="92500"/>
          </a:bodyPr>
          <a:lstStyle/>
          <a:p>
            <a:r>
              <a:rPr lang="zh-TW" altLang="zh-TW" sz="2800" dirty="0" smtClean="0"/>
              <a:t>凡</a:t>
            </a:r>
            <a:r>
              <a:rPr lang="zh-TW" altLang="zh-TW" sz="2800" dirty="0"/>
              <a:t>報考本校『碩士班』招生入學，</a:t>
            </a:r>
            <a:r>
              <a:rPr lang="zh-TW" altLang="zh-TW" sz="2800" u="sng" dirty="0"/>
              <a:t>在學成績達該班名次前</a:t>
            </a:r>
            <a:r>
              <a:rPr lang="en-US" altLang="zh-TW" sz="2800" u="sng" dirty="0"/>
              <a:t>20%</a:t>
            </a:r>
            <a:r>
              <a:rPr lang="zh-TW" altLang="zh-TW" sz="2800" u="sng" dirty="0"/>
              <a:t>者（須附排名證明文件）</a:t>
            </a:r>
            <a:r>
              <a:rPr lang="zh-TW" altLang="zh-TW" sz="2800" dirty="0"/>
              <a:t>，</a:t>
            </a:r>
            <a:r>
              <a:rPr lang="zh-TW" altLang="zh-TW" sz="2800" b="1" u="sng" dirty="0"/>
              <a:t>報名費全免</a:t>
            </a:r>
            <a:r>
              <a:rPr lang="zh-TW" altLang="zh-TW" sz="2800" dirty="0"/>
              <a:t>。</a:t>
            </a:r>
          </a:p>
          <a:p>
            <a:r>
              <a:rPr lang="zh-TW" altLang="zh-TW" sz="2800" dirty="0" smtClean="0"/>
              <a:t>凡</a:t>
            </a:r>
            <a:r>
              <a:rPr lang="zh-TW" altLang="zh-TW" sz="2800" dirty="0"/>
              <a:t>本校大學部應屆畢業生報考本校『碩士班』者，報名費</a:t>
            </a:r>
            <a:r>
              <a:rPr lang="zh-TW" altLang="zh-TW" sz="2800" dirty="0" smtClean="0"/>
              <a:t>減半</a:t>
            </a:r>
            <a:r>
              <a:rPr lang="zh-TW" altLang="en-US" sz="2800" dirty="0" smtClean="0"/>
              <a:t>為</a:t>
            </a:r>
            <a:r>
              <a:rPr lang="en-US" altLang="zh-TW" sz="2800" dirty="0" smtClean="0"/>
              <a:t>600</a:t>
            </a:r>
            <a:r>
              <a:rPr lang="zh-TW" altLang="en-US" sz="2800" dirty="0" smtClean="0"/>
              <a:t>元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r>
              <a:rPr lang="zh-TW" altLang="zh-TW" sz="2800" dirty="0" smtClean="0"/>
              <a:t>參加</a:t>
            </a:r>
            <a:r>
              <a:rPr lang="zh-TW" altLang="zh-TW" sz="2800" dirty="0"/>
              <a:t>本校</a:t>
            </a:r>
            <a:r>
              <a:rPr lang="en-US" altLang="zh-TW" sz="2800" smtClean="0"/>
              <a:t>109</a:t>
            </a:r>
            <a:r>
              <a:rPr lang="zh-TW" altLang="zh-TW" sz="2800" smtClean="0"/>
              <a:t>學年</a:t>
            </a:r>
            <a:r>
              <a:rPr lang="zh-TW" altLang="zh-TW" sz="2800" dirty="0"/>
              <a:t>度『碩士班一般生』招生入學錄取且於當</a:t>
            </a:r>
            <a:r>
              <a:rPr lang="zh-TW" altLang="zh-TW" sz="2800" dirty="0" smtClean="0"/>
              <a:t>學年度</a:t>
            </a:r>
            <a:r>
              <a:rPr lang="zh-TW" altLang="zh-TW" sz="2800" dirty="0"/>
              <a:t>完成註冊就讀者，每名頒發獎學金</a:t>
            </a:r>
            <a:r>
              <a:rPr lang="zh-TW" altLang="zh-TW" sz="2800" dirty="0">
                <a:solidFill>
                  <a:srgbClr val="FF0000"/>
                </a:solidFill>
              </a:rPr>
              <a:t>一萬元</a:t>
            </a:r>
            <a:r>
              <a:rPr lang="zh-TW" altLang="zh-TW" sz="2800" dirty="0"/>
              <a:t>整</a:t>
            </a:r>
            <a:r>
              <a:rPr lang="zh-TW" altLang="zh-TW" sz="2800" dirty="0" smtClean="0"/>
              <a:t>；</a:t>
            </a:r>
            <a:endParaRPr lang="en-US" altLang="zh-TW" sz="2800" dirty="0" smtClean="0"/>
          </a:p>
          <a:p>
            <a:r>
              <a:rPr lang="zh-TW" altLang="zh-TW" sz="2800" dirty="0" smtClean="0"/>
              <a:t>就學</a:t>
            </a:r>
            <a:r>
              <a:rPr lang="zh-TW" altLang="zh-TW" sz="2800" dirty="0"/>
              <a:t>期間可</a:t>
            </a:r>
            <a:r>
              <a:rPr lang="zh-TW" altLang="zh-TW" sz="2800" dirty="0" smtClean="0"/>
              <a:t>申請研究</a:t>
            </a:r>
            <a:r>
              <a:rPr lang="zh-TW" altLang="zh-TW" sz="2800" dirty="0"/>
              <a:t>助學金，獲通過者最高補助</a:t>
            </a:r>
            <a:r>
              <a:rPr lang="zh-TW" altLang="zh-TW" sz="2800" dirty="0">
                <a:solidFill>
                  <a:srgbClr val="FF0000"/>
                </a:solidFill>
              </a:rPr>
              <a:t>四萬八千元</a:t>
            </a:r>
            <a:r>
              <a:rPr lang="zh-TW" altLang="zh-TW" sz="2800" dirty="0"/>
              <a:t>整。</a:t>
            </a:r>
          </a:p>
          <a:p>
            <a:r>
              <a:rPr lang="zh-TW" altLang="zh-TW" sz="2800" dirty="0" smtClean="0"/>
              <a:t>詳細</a:t>
            </a:r>
            <a:r>
              <a:rPr lang="zh-TW" altLang="zh-TW" sz="2800" dirty="0"/>
              <a:t>辦法請上本校招生訊息網『獎助學金』網頁查詢。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3919" y="2967335"/>
            <a:ext cx="84561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報名操作簡易說明</a:t>
            </a:r>
            <a:endParaRPr lang="zh-TW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10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請至正修招生訊息網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03649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4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>
            <a:fillRect/>
          </a:stretch>
        </p:blipFill>
        <p:spPr bwMode="auto">
          <a:xfrm>
            <a:off x="0" y="0"/>
            <a:ext cx="9144000" cy="68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</TotalTime>
  <Words>834</Words>
  <Application>Microsoft Office PowerPoint</Application>
  <PresentationFormat>如螢幕大小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微軟正黑體</vt:lpstr>
      <vt:lpstr>新細明體</vt:lpstr>
      <vt:lpstr>標楷體</vt:lpstr>
      <vt:lpstr>Calibri</vt:lpstr>
      <vt:lpstr>Georgia</vt:lpstr>
      <vt:lpstr>Times New Roman</vt:lpstr>
      <vt:lpstr>Verdana</vt:lpstr>
      <vt:lpstr>Wingdings</vt:lpstr>
      <vt:lpstr>Wingdings 2</vt:lpstr>
      <vt:lpstr>市鎮</vt:lpstr>
      <vt:lpstr>      正修科技大學 109學年度研究所甄試入學 </vt:lpstr>
      <vt:lpstr>1、招生時程</vt:lpstr>
      <vt:lpstr>2、招生名額</vt:lpstr>
      <vt:lpstr>3、報名資格</vt:lpstr>
      <vt:lpstr>4、考生繳交資料&amp;成績計算</vt:lpstr>
      <vt:lpstr>5、報名費用&amp;入學獎勵</vt:lpstr>
      <vt:lpstr>PowerPoint 簡報</vt:lpstr>
      <vt:lpstr>請至正修招生訊息網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三、研究所甄試入學</dc:title>
  <dc:creator>User</dc:creator>
  <cp:lastModifiedBy>user</cp:lastModifiedBy>
  <cp:revision>26</cp:revision>
  <dcterms:created xsi:type="dcterms:W3CDTF">2011-11-08T23:52:27Z</dcterms:created>
  <dcterms:modified xsi:type="dcterms:W3CDTF">2019-10-21T01:21:03Z</dcterms:modified>
</cp:coreProperties>
</file>